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1" r:id="rId6"/>
    <p:sldId id="260" r:id="rId7"/>
    <p:sldId id="275" r:id="rId8"/>
    <p:sldId id="269" r:id="rId9"/>
    <p:sldId id="266" r:id="rId10"/>
    <p:sldId id="273" r:id="rId11"/>
    <p:sldId id="265" r:id="rId12"/>
    <p:sldId id="272" r:id="rId13"/>
    <p:sldId id="264" r:id="rId14"/>
    <p:sldId id="270" r:id="rId15"/>
    <p:sldId id="271" r:id="rId16"/>
    <p:sldId id="262" r:id="rId17"/>
    <p:sldId id="263" r:id="rId18"/>
    <p:sldId id="267" r:id="rId19"/>
    <p:sldId id="268"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D59EC-90CE-435D-8392-AA25FF9E8923}" type="datetimeFigureOut">
              <a:rPr lang="en-US" smtClean="0"/>
              <a:pPr/>
              <a:t>8/9/2013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5E51C-AF35-40F2-BFAD-787C74CF15D7}" type="slidenum">
              <a:rPr lang="en-US" smtClean="0"/>
              <a:pPr/>
              <a:t>‹#›</a:t>
            </a:fld>
            <a:endParaRPr lang="en-US"/>
          </a:p>
        </p:txBody>
      </p:sp>
    </p:spTree>
    <p:extLst>
      <p:ext uri="{BB962C8B-B14F-4D97-AF65-F5344CB8AC3E}">
        <p14:creationId xmlns:p14="http://schemas.microsoft.com/office/powerpoint/2010/main" val="219228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E51C-AF35-40F2-BFAD-787C74CF15D7}" type="slidenum">
              <a:rPr lang="en-US" smtClean="0"/>
              <a:pPr/>
              <a:t>20</a:t>
            </a:fld>
            <a:endParaRPr lang="en-US"/>
          </a:p>
        </p:txBody>
      </p:sp>
    </p:spTree>
    <p:extLst>
      <p:ext uri="{BB962C8B-B14F-4D97-AF65-F5344CB8AC3E}">
        <p14:creationId xmlns:p14="http://schemas.microsoft.com/office/powerpoint/2010/main" val="408878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5E51C-AF35-40F2-BFAD-787C74CF15D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D00B32F-66B6-40DD-A858-97C91382F028}" type="datetimeFigureOut">
              <a:rPr lang="en-US" smtClean="0"/>
              <a:pPr/>
              <a:t>8/9/2013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F5EA9E-7338-436B-8CC4-76F0AD0E50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00B32F-66B6-40DD-A858-97C91382F028}"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5EA9E-7338-436B-8CC4-76F0AD0E50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D00B32F-66B6-40DD-A858-97C91382F028}" type="datetimeFigureOut">
              <a:rPr lang="en-US" smtClean="0"/>
              <a:pPr/>
              <a:t>8/9/2013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BF5EA9E-7338-436B-8CC4-76F0AD0E50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D00B32F-66B6-40DD-A858-97C91382F028}"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F5EA9E-7338-436B-8CC4-76F0AD0E50C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D00B32F-66B6-40DD-A858-97C91382F028}" type="datetimeFigureOut">
              <a:rPr lang="en-US" smtClean="0"/>
              <a:pPr/>
              <a:t>8/9/2013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F5EA9E-7338-436B-8CC4-76F0AD0E50C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D00B32F-66B6-40DD-A858-97C91382F028}" type="datetimeFigureOut">
              <a:rPr lang="en-US" smtClean="0"/>
              <a:pPr/>
              <a:t>8/9/2013</a:t>
            </a:fld>
            <a:endParaRPr lang="en-US"/>
          </a:p>
        </p:txBody>
      </p:sp>
      <p:sp>
        <p:nvSpPr>
          <p:cNvPr id="10" name="Slide Number Placeholder 9"/>
          <p:cNvSpPr>
            <a:spLocks noGrp="1"/>
          </p:cNvSpPr>
          <p:nvPr>
            <p:ph type="sldNum" sz="quarter" idx="16"/>
          </p:nvPr>
        </p:nvSpPr>
        <p:spPr/>
        <p:txBody>
          <a:bodyPr rtlCol="0"/>
          <a:lstStyle/>
          <a:p>
            <a:fld id="{CBF5EA9E-7338-436B-8CC4-76F0AD0E50C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D00B32F-66B6-40DD-A858-97C91382F028}" type="datetimeFigureOut">
              <a:rPr lang="en-US" smtClean="0"/>
              <a:pPr/>
              <a:t>8/9/2013</a:t>
            </a:fld>
            <a:endParaRPr lang="en-US"/>
          </a:p>
        </p:txBody>
      </p:sp>
      <p:sp>
        <p:nvSpPr>
          <p:cNvPr id="12" name="Slide Number Placeholder 11"/>
          <p:cNvSpPr>
            <a:spLocks noGrp="1"/>
          </p:cNvSpPr>
          <p:nvPr>
            <p:ph type="sldNum" sz="quarter" idx="16"/>
          </p:nvPr>
        </p:nvSpPr>
        <p:spPr/>
        <p:txBody>
          <a:bodyPr rtlCol="0"/>
          <a:lstStyle/>
          <a:p>
            <a:fld id="{CBF5EA9E-7338-436B-8CC4-76F0AD0E50C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00B32F-66B6-40DD-A858-97C91382F028}" type="datetimeFigureOut">
              <a:rPr lang="en-US" smtClean="0"/>
              <a:pPr/>
              <a:t>8/9/2013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F5EA9E-7338-436B-8CC4-76F0AD0E50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0B32F-66B6-40DD-A858-97C91382F028}" type="datetimeFigureOut">
              <a:rPr lang="en-US" smtClean="0"/>
              <a:pPr/>
              <a:t>8/9/2013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F5EA9E-7338-436B-8CC4-76F0AD0E50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D00B32F-66B6-40DD-A858-97C91382F028}"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F5EA9E-7338-436B-8CC4-76F0AD0E50C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D00B32F-66B6-40DD-A858-97C91382F028}" type="datetimeFigureOut">
              <a:rPr lang="en-US" smtClean="0"/>
              <a:pPr/>
              <a:t>8/9/2013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F5EA9E-7338-436B-8CC4-76F0AD0E50C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D00B32F-66B6-40DD-A858-97C91382F028}" type="datetimeFigureOut">
              <a:rPr lang="en-US" smtClean="0"/>
              <a:pPr/>
              <a:t>8/9/2013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F5EA9E-7338-436B-8CC4-76F0AD0E50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010400" cy="1828800"/>
          </a:xfrm>
        </p:spPr>
        <p:txBody>
          <a:bodyPr>
            <a:noAutofit/>
          </a:bodyPr>
          <a:lstStyle/>
          <a:p>
            <a:r>
              <a:rPr lang="en-US" sz="6000" dirty="0" smtClean="0"/>
              <a:t>Effective Practices: </a:t>
            </a:r>
            <a:br>
              <a:rPr lang="en-US" sz="6000" dirty="0" smtClean="0"/>
            </a:br>
            <a:r>
              <a:rPr lang="en-US" sz="6000" b="1" dirty="0" smtClean="0"/>
              <a:t>Retention plans</a:t>
            </a:r>
            <a:endParaRPr lang="en-US" sz="6000" b="1" dirty="0"/>
          </a:p>
        </p:txBody>
      </p:sp>
      <p:sp>
        <p:nvSpPr>
          <p:cNvPr id="3" name="Subtitle 2"/>
          <p:cNvSpPr>
            <a:spLocks noGrp="1"/>
          </p:cNvSpPr>
          <p:nvPr>
            <p:ph type="subTitle" idx="1"/>
          </p:nvPr>
        </p:nvSpPr>
        <p:spPr/>
        <p:txBody>
          <a:bodyPr>
            <a:normAutofit fontScale="77500" lnSpcReduction="20000"/>
          </a:bodyPr>
          <a:lstStyle/>
          <a:p>
            <a:r>
              <a:rPr lang="en-US" b="1" dirty="0"/>
              <a:t>Presented to AIHEC 40</a:t>
            </a:r>
            <a:r>
              <a:rPr lang="en-US" b="1" baseline="30000" dirty="0"/>
              <a:t>th</a:t>
            </a:r>
            <a:r>
              <a:rPr lang="en-US" b="1" dirty="0"/>
              <a:t> Anniversary Conference</a:t>
            </a:r>
            <a:endParaRPr lang="en-US" dirty="0"/>
          </a:p>
          <a:p>
            <a:r>
              <a:rPr lang="en-US" dirty="0" smtClean="0"/>
              <a:t>August 9, 2013</a:t>
            </a:r>
            <a:endParaRPr lang="en-US" dirty="0"/>
          </a:p>
        </p:txBody>
      </p:sp>
      <p:sp>
        <p:nvSpPr>
          <p:cNvPr id="4" name="Rectangle 3"/>
          <p:cNvSpPr/>
          <p:nvPr/>
        </p:nvSpPr>
        <p:spPr>
          <a:xfrm>
            <a:off x="1600200" y="3429000"/>
            <a:ext cx="6934200" cy="2246769"/>
          </a:xfrm>
          <a:prstGeom prst="rect">
            <a:avLst/>
          </a:prstGeom>
        </p:spPr>
        <p:txBody>
          <a:bodyPr wrap="square">
            <a:spAutoFit/>
          </a:bodyPr>
          <a:lstStyle/>
          <a:p>
            <a:r>
              <a:rPr lang="en-US" sz="4000" b="1" dirty="0" smtClean="0"/>
              <a:t>Institute</a:t>
            </a:r>
            <a:r>
              <a:rPr lang="en-US" sz="2400" b="1" dirty="0" smtClean="0"/>
              <a:t> </a:t>
            </a:r>
            <a:r>
              <a:rPr lang="en-US" sz="3600" b="1" dirty="0" smtClean="0"/>
              <a:t>of American Indian Arts and </a:t>
            </a:r>
          </a:p>
          <a:p>
            <a:r>
              <a:rPr lang="en-US" sz="3600" b="1" dirty="0" err="1" smtClean="0"/>
              <a:t>Ilisagvik</a:t>
            </a:r>
            <a:r>
              <a:rPr lang="en-US" sz="3600" b="1" dirty="0" smtClean="0"/>
              <a:t> College</a:t>
            </a:r>
          </a:p>
          <a:p>
            <a:r>
              <a:rPr lang="en-US" sz="2800" b="1" dirty="0" smtClean="0"/>
              <a:t>Chelsi Danner, Diane Reyna, Jeminie Shell</a:t>
            </a:r>
            <a:endParaRPr lang="en-US" sz="2400" b="1" dirty="0" smtClean="0"/>
          </a:p>
        </p:txBody>
      </p:sp>
    </p:spTree>
    <p:extLst>
      <p:ext uri="{BB962C8B-B14F-4D97-AF65-F5344CB8AC3E}">
        <p14:creationId xmlns:p14="http://schemas.microsoft.com/office/powerpoint/2010/main" val="309444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MODEL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59743894"/>
              </p:ext>
            </p:extLst>
          </p:nvPr>
        </p:nvGraphicFramePr>
        <p:xfrm>
          <a:off x="457200" y="2362200"/>
          <a:ext cx="8305799" cy="3810000"/>
        </p:xfrm>
        <a:graphic>
          <a:graphicData uri="http://schemas.openxmlformats.org/drawingml/2006/table">
            <a:tbl>
              <a:tblPr firstRow="1" firstCol="1" lastRow="1" lastCol="1" bandRow="1" bandCol="1">
                <a:tableStyleId>{775DCB02-9BB8-47FD-8907-85C794F793BA}</a:tableStyleId>
              </a:tblPr>
              <a:tblGrid>
                <a:gridCol w="1905000"/>
                <a:gridCol w="1705041"/>
                <a:gridCol w="1663644"/>
                <a:gridCol w="1508115"/>
                <a:gridCol w="1523999"/>
              </a:tblGrid>
              <a:tr h="492855">
                <a:tc gridSpan="5">
                  <a:txBody>
                    <a:bodyPr/>
                    <a:lstStyle/>
                    <a:p>
                      <a:pPr marL="0" marR="0" algn="l">
                        <a:lnSpc>
                          <a:spcPct val="115000"/>
                        </a:lnSpc>
                        <a:spcBef>
                          <a:spcPts val="0"/>
                        </a:spcBef>
                        <a:spcAft>
                          <a:spcPts val="0"/>
                        </a:spcAft>
                      </a:pPr>
                      <a:r>
                        <a:rPr lang="en-US" sz="1400" dirty="0">
                          <a:effectLst/>
                        </a:rPr>
                        <a:t>Goal 1: [IDENTIFY A RETENTION GOAL, IDEALLY  BASED ON DATA AND TARGETING PROBLEM AREAS</a:t>
                      </a:r>
                      <a:r>
                        <a:rPr lang="en-US" sz="1400" dirty="0" smtClean="0">
                          <a:effectLst/>
                        </a:rPr>
                        <a:t>]`</a:t>
                      </a:r>
                      <a:endParaRPr lang="en-U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4471">
                <a:tc>
                  <a:txBody>
                    <a:bodyPr/>
                    <a:lstStyle/>
                    <a:p>
                      <a:pPr marL="0" marR="0" algn="l">
                        <a:lnSpc>
                          <a:spcPct val="115000"/>
                        </a:lnSpc>
                        <a:spcBef>
                          <a:spcPts val="0"/>
                        </a:spcBef>
                        <a:spcAft>
                          <a:spcPts val="0"/>
                        </a:spcAft>
                      </a:pPr>
                      <a:r>
                        <a:rPr lang="en-US" sz="1400" b="1" dirty="0">
                          <a:effectLst/>
                        </a:rPr>
                        <a:t>1. Objective /and Description (who, what, how, when)</a:t>
                      </a:r>
                      <a:endParaRPr lang="en-US" sz="16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effectLst/>
                        </a:rPr>
                        <a:t>2. Outcomes or expected Results</a:t>
                      </a:r>
                      <a:endParaRPr lang="en-US" sz="16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effectLst/>
                        </a:rPr>
                        <a:t>3. Measurement, documentation or evaluation processes</a:t>
                      </a:r>
                      <a:endParaRPr lang="en-US" sz="16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effectLst/>
                        </a:rPr>
                        <a:t>4. Findings (Actual results)</a:t>
                      </a:r>
                      <a:endParaRPr lang="en-US" sz="16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effectLst/>
                        </a:rPr>
                        <a:t>5. Action or Recommendation</a:t>
                      </a:r>
                      <a:endParaRPr lang="en-US" sz="16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2674">
                <a:tc>
                  <a:txBody>
                    <a:bodyPr/>
                    <a:lstStyle/>
                    <a:p>
                      <a:pPr marL="342900" marR="0" lvl="0" indent="-342900" algn="l">
                        <a:lnSpc>
                          <a:spcPct val="115000"/>
                        </a:lnSpc>
                        <a:spcBef>
                          <a:spcPts val="0"/>
                        </a:spcBef>
                        <a:spcAft>
                          <a:spcPts val="0"/>
                        </a:spcAft>
                        <a:buFont typeface="Symbol"/>
                        <a:buChar char=""/>
                      </a:pPr>
                      <a:r>
                        <a:rPr lang="en-US" sz="1400">
                          <a:effectLst/>
                        </a:rPr>
                        <a:t>Initiative/Program</a:t>
                      </a:r>
                      <a:endParaRPr lang="en-US" sz="1600">
                        <a:effectLst/>
                      </a:endParaRPr>
                    </a:p>
                    <a:p>
                      <a:pPr marL="342900" marR="0" lvl="0" indent="-342900" algn="l">
                        <a:lnSpc>
                          <a:spcPct val="115000"/>
                        </a:lnSpc>
                        <a:spcBef>
                          <a:spcPts val="0"/>
                        </a:spcBef>
                        <a:spcAft>
                          <a:spcPts val="0"/>
                        </a:spcAft>
                        <a:buFont typeface="Symbol"/>
                        <a:buChar char=""/>
                      </a:pPr>
                      <a:r>
                        <a:rPr lang="en-US" sz="1400">
                          <a:effectLst/>
                        </a:rPr>
                        <a:t>How implemented</a:t>
                      </a:r>
                      <a:endParaRPr lang="en-US" sz="1600">
                        <a:effectLst/>
                      </a:endParaRPr>
                    </a:p>
                    <a:p>
                      <a:pPr marL="342900" marR="0" lvl="0" indent="-342900" algn="l">
                        <a:lnSpc>
                          <a:spcPct val="115000"/>
                        </a:lnSpc>
                        <a:spcBef>
                          <a:spcPts val="0"/>
                        </a:spcBef>
                        <a:spcAft>
                          <a:spcPts val="0"/>
                        </a:spcAft>
                        <a:buFont typeface="Symbol"/>
                        <a:buChar char=""/>
                      </a:pPr>
                      <a:r>
                        <a:rPr lang="en-US" sz="1400">
                          <a:effectLst/>
                        </a:rPr>
                        <a:t>When implemented</a:t>
                      </a:r>
                      <a:endParaRPr lang="en-US" sz="1600">
                        <a:effectLst/>
                      </a:endParaRPr>
                    </a:p>
                    <a:p>
                      <a:pPr marL="342900" marR="0" lvl="0" indent="-342900" algn="l">
                        <a:lnSpc>
                          <a:spcPct val="115000"/>
                        </a:lnSpc>
                        <a:spcBef>
                          <a:spcPts val="0"/>
                        </a:spcBef>
                        <a:spcAft>
                          <a:spcPts val="0"/>
                        </a:spcAft>
                        <a:buFont typeface="Symbol"/>
                        <a:buChar char=""/>
                      </a:pPr>
                      <a:r>
                        <a:rPr lang="en-US" sz="1400">
                          <a:effectLst/>
                        </a:rPr>
                        <a:t>Who is responsible</a:t>
                      </a:r>
                      <a:endParaRPr lang="en-US" sz="16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a:buChar char=""/>
                      </a:pPr>
                      <a:r>
                        <a:rPr lang="en-US" sz="1400" dirty="0">
                          <a:effectLst/>
                        </a:rPr>
                        <a:t>How do you expect this initiative/ program to impact your goal</a:t>
                      </a:r>
                      <a:endParaRPr lang="en-U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rPr>
                        <a:t>S. Specific</a:t>
                      </a:r>
                      <a:endParaRPr lang="en-US" sz="1600" dirty="0">
                        <a:effectLst/>
                      </a:endParaRPr>
                    </a:p>
                    <a:p>
                      <a:pPr marL="0" marR="0" algn="l">
                        <a:lnSpc>
                          <a:spcPct val="115000"/>
                        </a:lnSpc>
                        <a:spcBef>
                          <a:spcPts val="0"/>
                        </a:spcBef>
                        <a:spcAft>
                          <a:spcPts val="0"/>
                        </a:spcAft>
                      </a:pPr>
                      <a:r>
                        <a:rPr lang="en-US" sz="1400" dirty="0">
                          <a:effectLst/>
                        </a:rPr>
                        <a:t>M. Measurable</a:t>
                      </a:r>
                      <a:endParaRPr lang="en-US" sz="1600" dirty="0">
                        <a:effectLst/>
                      </a:endParaRPr>
                    </a:p>
                    <a:p>
                      <a:pPr marL="0" marR="0" algn="l">
                        <a:lnSpc>
                          <a:spcPct val="115000"/>
                        </a:lnSpc>
                        <a:spcBef>
                          <a:spcPts val="0"/>
                        </a:spcBef>
                        <a:spcAft>
                          <a:spcPts val="0"/>
                        </a:spcAft>
                      </a:pPr>
                      <a:r>
                        <a:rPr lang="en-US" sz="1400" dirty="0">
                          <a:effectLst/>
                        </a:rPr>
                        <a:t>A. Attainable</a:t>
                      </a:r>
                      <a:endParaRPr lang="en-US" sz="1600" dirty="0">
                        <a:effectLst/>
                      </a:endParaRPr>
                    </a:p>
                    <a:p>
                      <a:pPr marL="0" marR="0" algn="l">
                        <a:lnSpc>
                          <a:spcPct val="115000"/>
                        </a:lnSpc>
                        <a:spcBef>
                          <a:spcPts val="0"/>
                        </a:spcBef>
                        <a:spcAft>
                          <a:spcPts val="0"/>
                        </a:spcAft>
                      </a:pPr>
                      <a:r>
                        <a:rPr lang="en-US" sz="1400" dirty="0">
                          <a:effectLst/>
                        </a:rPr>
                        <a:t>R. Relevant</a:t>
                      </a:r>
                      <a:endParaRPr lang="en-US" sz="1600" dirty="0">
                        <a:effectLst/>
                      </a:endParaRPr>
                    </a:p>
                    <a:p>
                      <a:pPr marL="0" marR="0" algn="l">
                        <a:lnSpc>
                          <a:spcPct val="115000"/>
                        </a:lnSpc>
                        <a:spcBef>
                          <a:spcPts val="0"/>
                        </a:spcBef>
                        <a:spcAft>
                          <a:spcPts val="0"/>
                        </a:spcAft>
                      </a:pPr>
                      <a:r>
                        <a:rPr lang="en-US" sz="1400" dirty="0">
                          <a:effectLst/>
                        </a:rPr>
                        <a:t>T. Time-bound</a:t>
                      </a:r>
                      <a:endParaRPr lang="en-U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a:buChar char=""/>
                      </a:pPr>
                      <a:r>
                        <a:rPr lang="en-US" sz="1400" dirty="0">
                          <a:effectLst/>
                        </a:rPr>
                        <a:t>Data results and analysis</a:t>
                      </a:r>
                      <a:endParaRPr lang="en-U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a:buChar char=""/>
                      </a:pPr>
                      <a:r>
                        <a:rPr lang="en-US" sz="1400" dirty="0">
                          <a:effectLst/>
                        </a:rPr>
                        <a:t>Recommendations based on data analysis </a:t>
                      </a:r>
                      <a:endParaRPr lang="en-US"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6959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ILISAGVIK RETENTION PLAN</a:t>
            </a:r>
            <a:endParaRPr lang="en-US" dirty="0"/>
          </a:p>
        </p:txBody>
      </p:sp>
      <p:sp>
        <p:nvSpPr>
          <p:cNvPr id="3" name="Content Placeholder 2"/>
          <p:cNvSpPr>
            <a:spLocks noGrp="1"/>
          </p:cNvSpPr>
          <p:nvPr>
            <p:ph sz="quarter" idx="1"/>
          </p:nvPr>
        </p:nvSpPr>
        <p:spPr>
          <a:xfrm>
            <a:off x="609600" y="2362200"/>
            <a:ext cx="8153400" cy="3200400"/>
          </a:xfrm>
        </p:spPr>
        <p:txBody>
          <a:bodyPr>
            <a:noAutofit/>
          </a:bodyPr>
          <a:lstStyle/>
          <a:p>
            <a:endParaRPr lang="en-US" sz="3600" dirty="0" smtClean="0"/>
          </a:p>
          <a:p>
            <a:endParaRPr lang="en-US" sz="36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2" y="1676400"/>
            <a:ext cx="9372600" cy="7161992"/>
          </a:xfrm>
          <a:prstGeom prst="rect">
            <a:avLst/>
          </a:prstGeom>
        </p:spPr>
      </p:pic>
    </p:spTree>
    <p:extLst>
      <p:ext uri="{BB962C8B-B14F-4D97-AF65-F5344CB8AC3E}">
        <p14:creationId xmlns:p14="http://schemas.microsoft.com/office/powerpoint/2010/main" val="2656501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ILISAGVIK RETENTION </a:t>
            </a:r>
            <a:r>
              <a:rPr lang="en-US" dirty="0"/>
              <a:t>PLAN</a:t>
            </a:r>
          </a:p>
        </p:txBody>
      </p:sp>
      <p:sp>
        <p:nvSpPr>
          <p:cNvPr id="3" name="Content Placeholder 2"/>
          <p:cNvSpPr>
            <a:spLocks noGrp="1"/>
          </p:cNvSpPr>
          <p:nvPr>
            <p:ph sz="quarter" idx="1"/>
          </p:nvPr>
        </p:nvSpPr>
        <p:spPr>
          <a:xfrm>
            <a:off x="609600" y="2362200"/>
            <a:ext cx="8153400" cy="3200400"/>
          </a:xfrm>
        </p:spPr>
        <p:txBody>
          <a:bodyPr>
            <a:noAutofit/>
          </a:bodyPr>
          <a:lstStyle/>
          <a:p>
            <a:endParaRPr lang="en-US" sz="3600" dirty="0" smtClean="0"/>
          </a:p>
          <a:p>
            <a:endParaRPr lang="en-US" sz="36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343113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OUTCOMES</a:t>
            </a:r>
            <a:endParaRPr lang="en-US" dirty="0"/>
          </a:p>
        </p:txBody>
      </p:sp>
      <p:sp>
        <p:nvSpPr>
          <p:cNvPr id="3" name="Content Placeholder 2"/>
          <p:cNvSpPr>
            <a:spLocks noGrp="1"/>
          </p:cNvSpPr>
          <p:nvPr>
            <p:ph sz="quarter" idx="1"/>
          </p:nvPr>
        </p:nvSpPr>
        <p:spPr>
          <a:xfrm>
            <a:off x="533400" y="1778577"/>
            <a:ext cx="8153400" cy="4698423"/>
          </a:xfrm>
        </p:spPr>
        <p:txBody>
          <a:bodyPr>
            <a:noAutofit/>
          </a:bodyPr>
          <a:lstStyle/>
          <a:p>
            <a:r>
              <a:rPr lang="en-US" sz="2600" dirty="0" smtClean="0"/>
              <a:t>All </a:t>
            </a:r>
            <a:r>
              <a:rPr lang="en-US" sz="2600" dirty="0" err="1" smtClean="0"/>
              <a:t>Ilisagvik</a:t>
            </a:r>
            <a:r>
              <a:rPr lang="en-US" sz="2600" dirty="0" smtClean="0"/>
              <a:t> data collected </a:t>
            </a:r>
            <a:r>
              <a:rPr lang="en-US" sz="2600" dirty="0" smtClean="0"/>
              <a:t>for Retention Plan has </a:t>
            </a:r>
            <a:r>
              <a:rPr lang="en-US" sz="2600" dirty="0" smtClean="0"/>
              <a:t>been analyzed and reported and/or acted upon</a:t>
            </a:r>
          </a:p>
          <a:p>
            <a:r>
              <a:rPr lang="en-US" sz="2600" dirty="0" smtClean="0"/>
              <a:t>First Year Seminar </a:t>
            </a:r>
            <a:r>
              <a:rPr lang="en-US" sz="2600" dirty="0" smtClean="0"/>
              <a:t>and other programs are</a:t>
            </a:r>
            <a:r>
              <a:rPr lang="en-US" sz="2600" dirty="0" smtClean="0"/>
              <a:t> </a:t>
            </a:r>
            <a:r>
              <a:rPr lang="en-US" sz="2600" dirty="0" smtClean="0"/>
              <a:t>being redesigned based on </a:t>
            </a:r>
            <a:r>
              <a:rPr lang="en-US" sz="2600" dirty="0" smtClean="0"/>
              <a:t>assessment of collected data</a:t>
            </a:r>
            <a:endParaRPr lang="en-US" sz="2600" dirty="0" smtClean="0"/>
          </a:p>
          <a:p>
            <a:r>
              <a:rPr lang="en-US" sz="2600" dirty="0" smtClean="0"/>
              <a:t>Data from Retention Plan, and Plan itself, are incorporated into annual Institutional Research report</a:t>
            </a:r>
          </a:p>
          <a:p>
            <a:r>
              <a:rPr lang="en-US" sz="2600" dirty="0" smtClean="0"/>
              <a:t>Funding </a:t>
            </a:r>
            <a:r>
              <a:rPr lang="en-US" sz="2600" dirty="0" smtClean="0"/>
              <a:t>made </a:t>
            </a:r>
            <a:r>
              <a:rPr lang="en-US" sz="2600" dirty="0" smtClean="0"/>
              <a:t>available for implementation of programs in the retention plan to support </a:t>
            </a:r>
            <a:r>
              <a:rPr lang="en-US" sz="2600" dirty="0" smtClean="0"/>
              <a:t>these initiatives</a:t>
            </a:r>
          </a:p>
          <a:p>
            <a:r>
              <a:rPr lang="en-US" sz="2600" dirty="0" smtClean="0"/>
              <a:t>Structure for identifying, implementing, and assessing programs.</a:t>
            </a:r>
            <a:endParaRPr lang="en-US" sz="2600" dirty="0" smtClean="0"/>
          </a:p>
          <a:p>
            <a:endParaRPr lang="en-US" sz="2600" dirty="0" smtClean="0"/>
          </a:p>
          <a:p>
            <a:endParaRPr lang="en-US" sz="2600" dirty="0" smtClean="0"/>
          </a:p>
          <a:p>
            <a:endParaRPr lang="en-US" sz="2600" dirty="0" smtClean="0"/>
          </a:p>
          <a:p>
            <a:endParaRPr lang="en-US" sz="2600" dirty="0" smtClean="0"/>
          </a:p>
        </p:txBody>
      </p:sp>
    </p:spTree>
    <p:extLst>
      <p:ext uri="{BB962C8B-B14F-4D97-AF65-F5344CB8AC3E}">
        <p14:creationId xmlns:p14="http://schemas.microsoft.com/office/powerpoint/2010/main" val="1191205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LESSONS LEARNED and RECOMMENDATIONS</a:t>
            </a:r>
          </a:p>
        </p:txBody>
      </p:sp>
      <p:sp>
        <p:nvSpPr>
          <p:cNvPr id="3" name="Content Placeholder 2"/>
          <p:cNvSpPr>
            <a:spLocks noGrp="1"/>
          </p:cNvSpPr>
          <p:nvPr>
            <p:ph sz="quarter" idx="1"/>
          </p:nvPr>
        </p:nvSpPr>
        <p:spPr>
          <a:xfrm>
            <a:off x="533400" y="1447800"/>
            <a:ext cx="8153400" cy="3200400"/>
          </a:xfrm>
        </p:spPr>
        <p:txBody>
          <a:bodyPr>
            <a:noAutofit/>
          </a:bodyPr>
          <a:lstStyle/>
          <a:p>
            <a:r>
              <a:rPr lang="en-US" sz="3600" dirty="0" smtClean="0"/>
              <a:t> CHALLENGE</a:t>
            </a:r>
          </a:p>
          <a:p>
            <a:pPr lvl="1"/>
            <a:r>
              <a:rPr lang="en-US" sz="3300" dirty="0" smtClean="0"/>
              <a:t> </a:t>
            </a:r>
            <a:r>
              <a:rPr lang="en-US" sz="2800" dirty="0" smtClean="0"/>
              <a:t>Without data-driven decisions about which initiatives to pursue and measurable outcomes for assessment, it is unclear whether initiatives are having the intended impacts. </a:t>
            </a:r>
            <a:endParaRPr lang="en-US" sz="3200" dirty="0" smtClean="0"/>
          </a:p>
        </p:txBody>
      </p:sp>
      <p:pic>
        <p:nvPicPr>
          <p:cNvPr id="7" name="Picture 6" descr="P1090621.JPG"/>
          <p:cNvPicPr>
            <a:picLocks noChangeAspect="1"/>
          </p:cNvPicPr>
          <p:nvPr/>
        </p:nvPicPr>
        <p:blipFill>
          <a:blip r:embed="rId3" cstate="print"/>
          <a:stretch>
            <a:fillRect/>
          </a:stretch>
        </p:blipFill>
        <p:spPr>
          <a:xfrm>
            <a:off x="2895600" y="3962400"/>
            <a:ext cx="3632200" cy="2724150"/>
          </a:xfrm>
          <a:prstGeom prst="rect">
            <a:avLst/>
          </a:prstGeom>
          <a:ln>
            <a:noFill/>
          </a:ln>
          <a:effectLst>
            <a:softEdge rad="112500"/>
          </a:effectLst>
        </p:spPr>
      </p:pic>
    </p:spTree>
    <p:extLst>
      <p:ext uri="{BB962C8B-B14F-4D97-AF65-F5344CB8AC3E}">
        <p14:creationId xmlns:p14="http://schemas.microsoft.com/office/powerpoint/2010/main" val="3935577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and RECOMMENDATIONS</a:t>
            </a:r>
            <a:endParaRPr lang="en-US" dirty="0"/>
          </a:p>
        </p:txBody>
      </p:sp>
      <p:sp>
        <p:nvSpPr>
          <p:cNvPr id="3" name="Content Placeholder 2"/>
          <p:cNvSpPr>
            <a:spLocks noGrp="1"/>
          </p:cNvSpPr>
          <p:nvPr>
            <p:ph sz="quarter" idx="1"/>
          </p:nvPr>
        </p:nvSpPr>
        <p:spPr>
          <a:xfrm>
            <a:off x="609600" y="1752600"/>
            <a:ext cx="8153400" cy="4419600"/>
          </a:xfrm>
        </p:spPr>
        <p:txBody>
          <a:bodyPr>
            <a:noAutofit/>
          </a:bodyPr>
          <a:lstStyle/>
          <a:p>
            <a:r>
              <a:rPr lang="en-US" sz="3600" dirty="0"/>
              <a:t> </a:t>
            </a:r>
            <a:r>
              <a:rPr lang="en-US" sz="3600" dirty="0" smtClean="0"/>
              <a:t>RECOMMENDATIONS</a:t>
            </a:r>
          </a:p>
          <a:p>
            <a:pPr lvl="1"/>
            <a:r>
              <a:rPr lang="en-US" sz="3300" dirty="0" smtClean="0"/>
              <a:t> </a:t>
            </a:r>
            <a:r>
              <a:rPr lang="en-US" sz="3200" dirty="0" smtClean="0"/>
              <a:t>Identify areas or departments that are collecting the data you need</a:t>
            </a:r>
          </a:p>
          <a:p>
            <a:pPr lvl="1"/>
            <a:r>
              <a:rPr lang="en-US" sz="3200" dirty="0"/>
              <a:t> </a:t>
            </a:r>
            <a:r>
              <a:rPr lang="en-US" sz="3200" dirty="0" smtClean="0"/>
              <a:t>Work with Institutional Researcher if possible</a:t>
            </a:r>
          </a:p>
          <a:p>
            <a:pPr lvl="1"/>
            <a:r>
              <a:rPr lang="en-US" sz="3200" dirty="0"/>
              <a:t> </a:t>
            </a:r>
            <a:r>
              <a:rPr lang="en-US" sz="3200" dirty="0" smtClean="0"/>
              <a:t>Identify high impact initiatives/best practices</a:t>
            </a:r>
          </a:p>
          <a:p>
            <a:pPr lvl="1"/>
            <a:r>
              <a:rPr lang="en-US" sz="3200" dirty="0" smtClean="0"/>
              <a:t> Choose existing initiatives to begin tracking and assessing/improving</a:t>
            </a:r>
          </a:p>
          <a:p>
            <a:pPr lvl="1"/>
            <a:endParaRPr lang="en-US" sz="3300" dirty="0"/>
          </a:p>
          <a:p>
            <a:pPr lvl="1"/>
            <a:endParaRPr lang="en-US" sz="3600" dirty="0" smtClean="0"/>
          </a:p>
          <a:p>
            <a:endParaRPr lang="en-US" sz="3600" dirty="0" smtClean="0"/>
          </a:p>
        </p:txBody>
      </p:sp>
    </p:spTree>
    <p:extLst>
      <p:ext uri="{BB962C8B-B14F-4D97-AF65-F5344CB8AC3E}">
        <p14:creationId xmlns:p14="http://schemas.microsoft.com/office/powerpoint/2010/main" val="1521985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LESSONS LEARNED and RECOMMENDATIONS</a:t>
            </a:r>
          </a:p>
        </p:txBody>
      </p:sp>
      <p:sp>
        <p:nvSpPr>
          <p:cNvPr id="3" name="Content Placeholder 2"/>
          <p:cNvSpPr>
            <a:spLocks noGrp="1"/>
          </p:cNvSpPr>
          <p:nvPr>
            <p:ph sz="quarter" idx="1"/>
          </p:nvPr>
        </p:nvSpPr>
        <p:spPr>
          <a:xfrm>
            <a:off x="533400" y="1676400"/>
            <a:ext cx="8153400" cy="3200400"/>
          </a:xfrm>
        </p:spPr>
        <p:txBody>
          <a:bodyPr>
            <a:noAutofit/>
          </a:bodyPr>
          <a:lstStyle/>
          <a:p>
            <a:r>
              <a:rPr lang="en-US" sz="3600" dirty="0" smtClean="0"/>
              <a:t> CHALLENGE</a:t>
            </a:r>
          </a:p>
          <a:p>
            <a:pPr lvl="1"/>
            <a:r>
              <a:rPr lang="en-US" sz="3300" dirty="0" smtClean="0"/>
              <a:t> </a:t>
            </a:r>
            <a:r>
              <a:rPr lang="en-US" sz="3200" dirty="0" smtClean="0"/>
              <a:t>Turnover and subsequent loss of ‘institutional memory’ is something that happens all the time, at all levels.</a:t>
            </a:r>
          </a:p>
          <a:p>
            <a:pPr lvl="1"/>
            <a:endParaRPr lang="en-US" sz="3200" dirty="0" smtClean="0"/>
          </a:p>
          <a:p>
            <a:endParaRPr lang="en-US" sz="3600" dirty="0" smtClean="0"/>
          </a:p>
        </p:txBody>
      </p:sp>
      <p:pic>
        <p:nvPicPr>
          <p:cNvPr id="5" name="Picture 4" descr="P1080996.JPG"/>
          <p:cNvPicPr>
            <a:picLocks noChangeAspect="1"/>
          </p:cNvPicPr>
          <p:nvPr/>
        </p:nvPicPr>
        <p:blipFill>
          <a:blip r:embed="rId3" cstate="print"/>
          <a:stretch>
            <a:fillRect/>
          </a:stretch>
        </p:blipFill>
        <p:spPr>
          <a:xfrm>
            <a:off x="2514600" y="3886200"/>
            <a:ext cx="4191000" cy="2794000"/>
          </a:xfrm>
          <a:prstGeom prst="rect">
            <a:avLst/>
          </a:prstGeom>
          <a:ln>
            <a:noFill/>
          </a:ln>
          <a:effectLst>
            <a:softEdge rad="112500"/>
          </a:effectLst>
        </p:spPr>
      </p:pic>
    </p:spTree>
    <p:extLst>
      <p:ext uri="{BB962C8B-B14F-4D97-AF65-F5344CB8AC3E}">
        <p14:creationId xmlns:p14="http://schemas.microsoft.com/office/powerpoint/2010/main" val="2900042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and RECOMMENDATIONS</a:t>
            </a:r>
            <a:endParaRPr lang="en-US" dirty="0"/>
          </a:p>
        </p:txBody>
      </p:sp>
      <p:sp>
        <p:nvSpPr>
          <p:cNvPr id="3" name="Content Placeholder 2"/>
          <p:cNvSpPr>
            <a:spLocks noGrp="1"/>
          </p:cNvSpPr>
          <p:nvPr>
            <p:ph sz="quarter" idx="1"/>
          </p:nvPr>
        </p:nvSpPr>
        <p:spPr>
          <a:xfrm>
            <a:off x="609600" y="1828800"/>
            <a:ext cx="8153400" cy="4114800"/>
          </a:xfrm>
        </p:spPr>
        <p:txBody>
          <a:bodyPr>
            <a:noAutofit/>
          </a:bodyPr>
          <a:lstStyle/>
          <a:p>
            <a:r>
              <a:rPr lang="en-US" sz="3200" dirty="0"/>
              <a:t> </a:t>
            </a:r>
            <a:r>
              <a:rPr lang="en-US" sz="3600" dirty="0" smtClean="0"/>
              <a:t>RECOMMENDATIONS</a:t>
            </a:r>
            <a:endParaRPr lang="en-US" sz="3200" dirty="0" smtClean="0"/>
          </a:p>
          <a:p>
            <a:pPr lvl="1"/>
            <a:r>
              <a:rPr lang="en-US" sz="3200" dirty="0" smtClean="0"/>
              <a:t> Work to ensure buy-in and support at multiple administrative levels</a:t>
            </a:r>
          </a:p>
          <a:p>
            <a:pPr lvl="1"/>
            <a:r>
              <a:rPr lang="en-US" sz="3200" dirty="0" smtClean="0"/>
              <a:t> Embed </a:t>
            </a:r>
            <a:r>
              <a:rPr lang="en-US" sz="3200" dirty="0"/>
              <a:t>the work in a Retention Committee </a:t>
            </a:r>
            <a:r>
              <a:rPr lang="en-US" sz="3200" dirty="0" smtClean="0"/>
              <a:t>to help </a:t>
            </a:r>
            <a:r>
              <a:rPr lang="en-US" sz="3200" dirty="0"/>
              <a:t>improve </a:t>
            </a:r>
            <a:r>
              <a:rPr lang="en-US" sz="3200" dirty="0" smtClean="0"/>
              <a:t>sustainability</a:t>
            </a:r>
          </a:p>
          <a:p>
            <a:pPr lvl="1"/>
            <a:r>
              <a:rPr lang="en-US" sz="3200" dirty="0"/>
              <a:t> Embed the plan/connect it to the institution’s Strategic Plan to create</a:t>
            </a:r>
          </a:p>
          <a:p>
            <a:pPr lvl="2"/>
            <a:r>
              <a:rPr lang="en-US" sz="2800" dirty="0"/>
              <a:t> Mechanism for sustainability</a:t>
            </a:r>
          </a:p>
          <a:p>
            <a:pPr lvl="2"/>
            <a:r>
              <a:rPr lang="en-US" sz="2800" dirty="0"/>
              <a:t> Mechanism for accountability</a:t>
            </a:r>
          </a:p>
          <a:p>
            <a:pPr lvl="1"/>
            <a:endParaRPr lang="en-US" sz="3200" dirty="0" smtClean="0"/>
          </a:p>
          <a:p>
            <a:endParaRPr lang="en-US" sz="3200" dirty="0" smtClean="0"/>
          </a:p>
        </p:txBody>
      </p:sp>
    </p:spTree>
    <p:extLst>
      <p:ext uri="{BB962C8B-B14F-4D97-AF65-F5344CB8AC3E}">
        <p14:creationId xmlns:p14="http://schemas.microsoft.com/office/powerpoint/2010/main" val="2545389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LESSONS LEARNED and RECOMMENDATIONS</a:t>
            </a:r>
          </a:p>
        </p:txBody>
      </p:sp>
      <p:sp>
        <p:nvSpPr>
          <p:cNvPr id="3" name="Content Placeholder 2"/>
          <p:cNvSpPr>
            <a:spLocks noGrp="1"/>
          </p:cNvSpPr>
          <p:nvPr>
            <p:ph sz="quarter" idx="1"/>
          </p:nvPr>
        </p:nvSpPr>
        <p:spPr>
          <a:xfrm>
            <a:off x="533400" y="1600200"/>
            <a:ext cx="8153400" cy="3200400"/>
          </a:xfrm>
        </p:spPr>
        <p:txBody>
          <a:bodyPr>
            <a:noAutofit/>
          </a:bodyPr>
          <a:lstStyle/>
          <a:p>
            <a:r>
              <a:rPr lang="en-US" sz="3600" dirty="0" smtClean="0"/>
              <a:t> CHALLENGE</a:t>
            </a:r>
          </a:p>
          <a:p>
            <a:pPr lvl="1"/>
            <a:r>
              <a:rPr lang="en-US" sz="3300" dirty="0" smtClean="0"/>
              <a:t> </a:t>
            </a:r>
            <a:r>
              <a:rPr lang="en-US" sz="2800" dirty="0" smtClean="0"/>
              <a:t>‘Closing the circle’ or finishing the assessment process can often get lost in the shuffle, especially if you haven’t clearly defined why you are gathering the data or what you will do with it.</a:t>
            </a:r>
            <a:endParaRPr lang="en-US" sz="3200" dirty="0" smtClean="0"/>
          </a:p>
          <a:p>
            <a:pPr lvl="1"/>
            <a:endParaRPr lang="en-US" sz="3300" dirty="0" smtClean="0"/>
          </a:p>
          <a:p>
            <a:endParaRPr lang="en-US" sz="3600" dirty="0" smtClean="0"/>
          </a:p>
        </p:txBody>
      </p:sp>
      <p:pic>
        <p:nvPicPr>
          <p:cNvPr id="8" name="Picture 7" descr="P1110799.JPG"/>
          <p:cNvPicPr>
            <a:picLocks noChangeAspect="1"/>
          </p:cNvPicPr>
          <p:nvPr/>
        </p:nvPicPr>
        <p:blipFill>
          <a:blip r:embed="rId3" cstate="print"/>
          <a:stretch>
            <a:fillRect/>
          </a:stretch>
        </p:blipFill>
        <p:spPr>
          <a:xfrm>
            <a:off x="5029200" y="4267200"/>
            <a:ext cx="3657600" cy="2438400"/>
          </a:xfrm>
          <a:prstGeom prst="rect">
            <a:avLst/>
          </a:prstGeom>
          <a:ln>
            <a:noFill/>
          </a:ln>
          <a:effectLst>
            <a:softEdge rad="112500"/>
          </a:effectLst>
        </p:spPr>
      </p:pic>
    </p:spTree>
    <p:extLst>
      <p:ext uri="{BB962C8B-B14F-4D97-AF65-F5344CB8AC3E}">
        <p14:creationId xmlns:p14="http://schemas.microsoft.com/office/powerpoint/2010/main" val="31568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and RECOMMENDATIONS</a:t>
            </a:r>
            <a:endParaRPr lang="en-US" dirty="0"/>
          </a:p>
        </p:txBody>
      </p:sp>
      <p:sp>
        <p:nvSpPr>
          <p:cNvPr id="3" name="Content Placeholder 2"/>
          <p:cNvSpPr>
            <a:spLocks noGrp="1"/>
          </p:cNvSpPr>
          <p:nvPr>
            <p:ph sz="quarter" idx="1"/>
          </p:nvPr>
        </p:nvSpPr>
        <p:spPr>
          <a:xfrm>
            <a:off x="609600" y="1752600"/>
            <a:ext cx="8153400" cy="4953000"/>
          </a:xfrm>
        </p:spPr>
        <p:txBody>
          <a:bodyPr>
            <a:noAutofit/>
          </a:bodyPr>
          <a:lstStyle/>
          <a:p>
            <a:r>
              <a:rPr lang="en-US" sz="3600" dirty="0" smtClean="0"/>
              <a:t> RECOMMENDATIONS</a:t>
            </a:r>
          </a:p>
          <a:p>
            <a:pPr lvl="1"/>
            <a:r>
              <a:rPr lang="en-US" sz="3300" dirty="0"/>
              <a:t> </a:t>
            </a:r>
            <a:r>
              <a:rPr lang="en-US" sz="3200" dirty="0" smtClean="0"/>
              <a:t>Include your Institutional Researcher on your Retention Committee   </a:t>
            </a:r>
          </a:p>
          <a:p>
            <a:pPr lvl="1"/>
            <a:r>
              <a:rPr lang="en-US" sz="3200" dirty="0" smtClean="0"/>
              <a:t> Alternatively, create an assessment team within your Retention Committee</a:t>
            </a:r>
          </a:p>
          <a:p>
            <a:pPr lvl="1"/>
            <a:r>
              <a:rPr lang="en-US" sz="3200" dirty="0" smtClean="0"/>
              <a:t> Embed </a:t>
            </a:r>
            <a:r>
              <a:rPr lang="en-US" sz="3200" dirty="0"/>
              <a:t>the </a:t>
            </a:r>
            <a:r>
              <a:rPr lang="en-US" sz="3200" dirty="0" smtClean="0"/>
              <a:t>plan/connect </a:t>
            </a:r>
            <a:r>
              <a:rPr lang="en-US" sz="3200" dirty="0"/>
              <a:t>it to the institution’s Strategic Plan </a:t>
            </a:r>
            <a:r>
              <a:rPr lang="en-US" sz="3200" dirty="0" smtClean="0"/>
              <a:t>to create</a:t>
            </a:r>
            <a:endParaRPr lang="en-US" sz="3200" dirty="0"/>
          </a:p>
          <a:p>
            <a:pPr lvl="2"/>
            <a:r>
              <a:rPr lang="en-US" sz="2800" dirty="0"/>
              <a:t> Mechanism for sustainability</a:t>
            </a:r>
          </a:p>
          <a:p>
            <a:pPr lvl="2"/>
            <a:r>
              <a:rPr lang="en-US" sz="2800" dirty="0"/>
              <a:t> Mechanism for accountability</a:t>
            </a:r>
          </a:p>
          <a:p>
            <a:pPr marL="0" indent="0">
              <a:buNone/>
            </a:pPr>
            <a:endParaRPr lang="en-US" sz="3600" dirty="0" smtClean="0"/>
          </a:p>
          <a:p>
            <a:endParaRPr lang="en-US" sz="3600" dirty="0" smtClean="0"/>
          </a:p>
        </p:txBody>
      </p:sp>
    </p:spTree>
    <p:extLst>
      <p:ext uri="{BB962C8B-B14F-4D97-AF65-F5344CB8AC3E}">
        <p14:creationId xmlns:p14="http://schemas.microsoft.com/office/powerpoint/2010/main" val="372333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09600" y="1981200"/>
            <a:ext cx="8153400" cy="3200400"/>
          </a:xfrm>
        </p:spPr>
        <p:txBody>
          <a:bodyPr>
            <a:noAutofit/>
          </a:bodyPr>
          <a:lstStyle/>
          <a:p>
            <a:r>
              <a:rPr lang="en-US" sz="3600" dirty="0" smtClean="0"/>
              <a:t>Group exercise</a:t>
            </a:r>
          </a:p>
          <a:p>
            <a:r>
              <a:rPr lang="en-US" sz="3600" dirty="0" smtClean="0"/>
              <a:t>Introduction/history of grant collaboration</a:t>
            </a:r>
          </a:p>
          <a:p>
            <a:r>
              <a:rPr lang="en-US" sz="3600" dirty="0" smtClean="0"/>
              <a:t>Definition and purpose of Retention Plans</a:t>
            </a:r>
          </a:p>
          <a:p>
            <a:r>
              <a:rPr lang="en-US" sz="3600" dirty="0" smtClean="0"/>
              <a:t>The Logic Model</a:t>
            </a:r>
          </a:p>
          <a:p>
            <a:r>
              <a:rPr lang="en-US" sz="3600" dirty="0" smtClean="0"/>
              <a:t>IAIA and </a:t>
            </a:r>
            <a:r>
              <a:rPr lang="en-US" sz="3600" dirty="0" err="1" smtClean="0"/>
              <a:t>Ilisagvik</a:t>
            </a:r>
            <a:r>
              <a:rPr lang="en-US" sz="3600" dirty="0" smtClean="0"/>
              <a:t> plans</a:t>
            </a:r>
          </a:p>
          <a:p>
            <a:r>
              <a:rPr lang="en-US" sz="3600" dirty="0" smtClean="0"/>
              <a:t>Key outcomes</a:t>
            </a:r>
          </a:p>
          <a:p>
            <a:r>
              <a:rPr lang="en-US" sz="3600" dirty="0" smtClean="0"/>
              <a:t>Lessons learned and recommendations</a:t>
            </a:r>
          </a:p>
        </p:txBody>
      </p:sp>
    </p:spTree>
    <p:extLst>
      <p:ext uri="{BB962C8B-B14F-4D97-AF65-F5344CB8AC3E}">
        <p14:creationId xmlns:p14="http://schemas.microsoft.com/office/powerpoint/2010/main" val="767797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990600" y="1752600"/>
            <a:ext cx="7113141" cy="4724400"/>
          </a:xfrm>
          <a:prstGeom prst="rect">
            <a:avLst/>
          </a:prstGeom>
          <a:ln>
            <a:noFill/>
          </a:ln>
          <a:effectLst>
            <a:softEdge rad="112500"/>
          </a:effectLst>
        </p:spPr>
      </p:pic>
    </p:spTree>
    <p:extLst>
      <p:ext uri="{BB962C8B-B14F-4D97-AF65-F5344CB8AC3E}">
        <p14:creationId xmlns:p14="http://schemas.microsoft.com/office/powerpoint/2010/main" val="2788732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WALMART COLLABORATIVE</a:t>
            </a:r>
            <a:endParaRPr lang="en-US" dirty="0"/>
          </a:p>
        </p:txBody>
      </p:sp>
      <p:sp>
        <p:nvSpPr>
          <p:cNvPr id="3" name="Content Placeholder 2"/>
          <p:cNvSpPr>
            <a:spLocks noGrp="1"/>
          </p:cNvSpPr>
          <p:nvPr>
            <p:ph sz="quarter" idx="1"/>
          </p:nvPr>
        </p:nvSpPr>
        <p:spPr>
          <a:xfrm>
            <a:off x="609600" y="1676400"/>
            <a:ext cx="8153400" cy="4876800"/>
          </a:xfrm>
        </p:spPr>
        <p:txBody>
          <a:bodyPr>
            <a:noAutofit/>
          </a:bodyPr>
          <a:lstStyle/>
          <a:p>
            <a:r>
              <a:rPr lang="en-US" sz="3600" dirty="0" smtClean="0"/>
              <a:t>THE IAIA-ILISAGVIK STORY</a:t>
            </a:r>
          </a:p>
          <a:p>
            <a:pPr lvl="1"/>
            <a:r>
              <a:rPr lang="en-US" sz="3300" dirty="0" smtClean="0"/>
              <a:t> Timeline:  November 2011- present</a:t>
            </a:r>
          </a:p>
          <a:p>
            <a:pPr lvl="1"/>
            <a:r>
              <a:rPr lang="en-US" sz="3300" dirty="0"/>
              <a:t> </a:t>
            </a:r>
            <a:r>
              <a:rPr lang="en-US" sz="3300" dirty="0" smtClean="0"/>
              <a:t>Grant team members – heavy turnover</a:t>
            </a:r>
          </a:p>
          <a:p>
            <a:pPr lvl="1"/>
            <a:r>
              <a:rPr lang="en-US" sz="3300" dirty="0"/>
              <a:t> </a:t>
            </a:r>
            <a:r>
              <a:rPr lang="en-US" sz="3300" dirty="0" smtClean="0"/>
              <a:t>Site visits </a:t>
            </a:r>
          </a:p>
          <a:p>
            <a:pPr lvl="2"/>
            <a:r>
              <a:rPr lang="en-US" sz="3000" dirty="0"/>
              <a:t> </a:t>
            </a:r>
            <a:r>
              <a:rPr lang="en-US" sz="3000" dirty="0" smtClean="0"/>
              <a:t>Identifying needs and interests</a:t>
            </a:r>
          </a:p>
          <a:p>
            <a:pPr lvl="2"/>
            <a:r>
              <a:rPr lang="en-US" sz="3000" dirty="0"/>
              <a:t> </a:t>
            </a:r>
            <a:r>
              <a:rPr lang="en-US" sz="3000" dirty="0" smtClean="0"/>
              <a:t>Narrowing focus – we can’t do everything at once</a:t>
            </a:r>
          </a:p>
          <a:p>
            <a:pPr lvl="1"/>
            <a:r>
              <a:rPr lang="en-US" sz="3300" dirty="0"/>
              <a:t> </a:t>
            </a:r>
            <a:r>
              <a:rPr lang="en-US" sz="3300" dirty="0" smtClean="0"/>
              <a:t>Finalized goals by end of December 2011</a:t>
            </a:r>
          </a:p>
          <a:p>
            <a:pPr lvl="2"/>
            <a:endParaRPr lang="en-US" sz="3000" dirty="0" smtClean="0"/>
          </a:p>
          <a:p>
            <a:pPr marL="365760" lvl="1" indent="0">
              <a:buNone/>
            </a:pPr>
            <a:endParaRPr lang="en-US" sz="3300" dirty="0" smtClean="0"/>
          </a:p>
          <a:p>
            <a:pPr lvl="1"/>
            <a:endParaRPr lang="en-US" sz="3300" dirty="0" smtClean="0"/>
          </a:p>
        </p:txBody>
      </p:sp>
    </p:spTree>
    <p:extLst>
      <p:ext uri="{BB962C8B-B14F-4D97-AF65-F5344CB8AC3E}">
        <p14:creationId xmlns:p14="http://schemas.microsoft.com/office/powerpoint/2010/main" val="2431788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ILISAGVIK’S FINAL GOALS</a:t>
            </a:r>
            <a:endParaRPr lang="en-US" dirty="0"/>
          </a:p>
        </p:txBody>
      </p:sp>
      <p:sp>
        <p:nvSpPr>
          <p:cNvPr id="3" name="Content Placeholder 2"/>
          <p:cNvSpPr>
            <a:spLocks noGrp="1"/>
          </p:cNvSpPr>
          <p:nvPr>
            <p:ph sz="quarter" idx="1"/>
          </p:nvPr>
        </p:nvSpPr>
        <p:spPr>
          <a:xfrm>
            <a:off x="609600" y="1600200"/>
            <a:ext cx="8534400" cy="4800600"/>
          </a:xfrm>
        </p:spPr>
        <p:txBody>
          <a:bodyPr>
            <a:noAutofit/>
          </a:bodyPr>
          <a:lstStyle/>
          <a:p>
            <a:r>
              <a:rPr lang="en-US" sz="3400" dirty="0" smtClean="0"/>
              <a:t>Develop Strategic Retention Plan </a:t>
            </a:r>
          </a:p>
          <a:p>
            <a:pPr lvl="1"/>
            <a:r>
              <a:rPr lang="en-US" sz="3100" dirty="0" smtClean="0"/>
              <a:t> using logic model that the </a:t>
            </a:r>
            <a:r>
              <a:rPr lang="en-US" sz="3100" dirty="0" err="1" smtClean="0"/>
              <a:t>Walmart</a:t>
            </a:r>
            <a:r>
              <a:rPr lang="en-US" sz="3100" dirty="0" smtClean="0"/>
              <a:t> TCU community was using</a:t>
            </a:r>
          </a:p>
          <a:p>
            <a:pPr lvl="1"/>
            <a:r>
              <a:rPr lang="en-US" sz="3100" dirty="0" smtClean="0"/>
              <a:t> ensuring measurable outcomes and assessment</a:t>
            </a:r>
          </a:p>
          <a:p>
            <a:pPr lvl="1"/>
            <a:r>
              <a:rPr lang="en-US" sz="3100" dirty="0"/>
              <a:t> </a:t>
            </a:r>
            <a:r>
              <a:rPr lang="en-US" sz="3100" dirty="0" smtClean="0"/>
              <a:t>Institutionalize the plan (sustainability)</a:t>
            </a:r>
          </a:p>
          <a:p>
            <a:r>
              <a:rPr lang="en-US" sz="3400" dirty="0" smtClean="0"/>
              <a:t>Improve Learning Resource Center (LRC)</a:t>
            </a:r>
          </a:p>
          <a:p>
            <a:r>
              <a:rPr lang="en-US" sz="3400" dirty="0" smtClean="0"/>
              <a:t>Improve Orientation </a:t>
            </a:r>
            <a:r>
              <a:rPr lang="en-US" sz="3400" dirty="0"/>
              <a:t>p</a:t>
            </a:r>
            <a:r>
              <a:rPr lang="en-US" sz="3400" dirty="0" smtClean="0"/>
              <a:t>rogram and delivery</a:t>
            </a:r>
          </a:p>
          <a:p>
            <a:r>
              <a:rPr lang="en-US" sz="3400" dirty="0" smtClean="0"/>
              <a:t>Develop culturally relevant First Year Seminar</a:t>
            </a:r>
          </a:p>
          <a:p>
            <a:endParaRPr lang="en-US" sz="3400" dirty="0" smtClean="0"/>
          </a:p>
        </p:txBody>
      </p:sp>
    </p:spTree>
    <p:extLst>
      <p:ext uri="{BB962C8B-B14F-4D97-AF65-F5344CB8AC3E}">
        <p14:creationId xmlns:p14="http://schemas.microsoft.com/office/powerpoint/2010/main" val="4018559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RETENTION PLANS – </a:t>
            </a:r>
            <a:br>
              <a:rPr lang="en-US" dirty="0" smtClean="0"/>
            </a:br>
            <a:r>
              <a:rPr lang="en-US" dirty="0" smtClean="0"/>
              <a:t>PURPOSE</a:t>
            </a:r>
            <a:endParaRPr lang="en-US" dirty="0"/>
          </a:p>
        </p:txBody>
      </p:sp>
      <p:sp>
        <p:nvSpPr>
          <p:cNvPr id="3" name="Content Placeholder 2"/>
          <p:cNvSpPr>
            <a:spLocks noGrp="1"/>
          </p:cNvSpPr>
          <p:nvPr>
            <p:ph sz="quarter" idx="1"/>
          </p:nvPr>
        </p:nvSpPr>
        <p:spPr>
          <a:xfrm>
            <a:off x="609600" y="1676400"/>
            <a:ext cx="8153400" cy="4953000"/>
          </a:xfrm>
        </p:spPr>
        <p:txBody>
          <a:bodyPr>
            <a:noAutofit/>
          </a:bodyPr>
          <a:lstStyle/>
          <a:p>
            <a:r>
              <a:rPr lang="en-US" sz="3200" dirty="0" smtClean="0"/>
              <a:t>Retention Plans are (should be) a set of initiatives or programs strategically chosen to address an institution’s retention challenges.</a:t>
            </a:r>
          </a:p>
          <a:p>
            <a:endParaRPr lang="en-US" sz="3200"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3122" b="-7801"/>
          <a:stretch/>
        </p:blipFill>
        <p:spPr>
          <a:xfrm>
            <a:off x="1245294" y="3505200"/>
            <a:ext cx="6679506" cy="3228671"/>
          </a:xfrm>
          <a:prstGeom prst="rect">
            <a:avLst/>
          </a:prstGeom>
          <a:ln>
            <a:noFill/>
          </a:ln>
          <a:effectLst>
            <a:softEdge rad="112500"/>
          </a:effectLst>
        </p:spPr>
      </p:pic>
    </p:spTree>
    <p:extLst>
      <p:ext uri="{BB962C8B-B14F-4D97-AF65-F5344CB8AC3E}">
        <p14:creationId xmlns:p14="http://schemas.microsoft.com/office/powerpoint/2010/main" val="914308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RETENTION PLANS – </a:t>
            </a:r>
            <a:br>
              <a:rPr lang="en-US" dirty="0"/>
            </a:br>
            <a:r>
              <a:rPr lang="en-US" dirty="0" smtClean="0"/>
              <a:t>PURPOSE and KEY </a:t>
            </a:r>
            <a:r>
              <a:rPr lang="en-US" dirty="0"/>
              <a:t>COMPONENTS</a:t>
            </a:r>
          </a:p>
        </p:txBody>
      </p:sp>
      <p:sp>
        <p:nvSpPr>
          <p:cNvPr id="3" name="Content Placeholder 2"/>
          <p:cNvSpPr>
            <a:spLocks noGrp="1"/>
          </p:cNvSpPr>
          <p:nvPr>
            <p:ph sz="quarter" idx="1"/>
          </p:nvPr>
        </p:nvSpPr>
        <p:spPr>
          <a:xfrm>
            <a:off x="609600" y="2133600"/>
            <a:ext cx="8153400" cy="3200400"/>
          </a:xfrm>
        </p:spPr>
        <p:txBody>
          <a:bodyPr>
            <a:noAutofit/>
          </a:bodyPr>
          <a:lstStyle/>
          <a:p>
            <a:r>
              <a:rPr lang="en-US" sz="3200" dirty="0" smtClean="0"/>
              <a:t>Initiatives chosen should </a:t>
            </a:r>
            <a:r>
              <a:rPr lang="en-US" sz="3200" dirty="0"/>
              <a:t>be based on data to better target institution’s challenge areas:</a:t>
            </a:r>
          </a:p>
          <a:p>
            <a:pPr lvl="1"/>
            <a:r>
              <a:rPr lang="en-US" sz="2800" dirty="0"/>
              <a:t>Persistence (term-to-term)</a:t>
            </a:r>
          </a:p>
          <a:p>
            <a:pPr lvl="1"/>
            <a:r>
              <a:rPr lang="en-US" sz="2800" dirty="0"/>
              <a:t>Progression (successful persistence/course completion)</a:t>
            </a:r>
          </a:p>
          <a:p>
            <a:pPr lvl="1"/>
            <a:r>
              <a:rPr lang="en-US" sz="2800" dirty="0"/>
              <a:t>Retention (fall-to-fall)</a:t>
            </a:r>
          </a:p>
          <a:p>
            <a:pPr lvl="1"/>
            <a:r>
              <a:rPr lang="en-US" sz="2800" dirty="0"/>
              <a:t>Completion (defined by institution)</a:t>
            </a:r>
          </a:p>
          <a:p>
            <a:endParaRPr lang="en-US" sz="3600" dirty="0" smtClean="0"/>
          </a:p>
          <a:p>
            <a:endParaRPr lang="en-US" sz="3600" dirty="0" smtClean="0"/>
          </a:p>
        </p:txBody>
      </p:sp>
    </p:spTree>
    <p:extLst>
      <p:ext uri="{BB962C8B-B14F-4D97-AF65-F5344CB8AC3E}">
        <p14:creationId xmlns:p14="http://schemas.microsoft.com/office/powerpoint/2010/main" val="973451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IAIA RETENTION </a:t>
            </a:r>
            <a:r>
              <a:rPr lang="en-US" dirty="0"/>
              <a:t>PLAN</a:t>
            </a:r>
          </a:p>
        </p:txBody>
      </p:sp>
      <p:sp>
        <p:nvSpPr>
          <p:cNvPr id="3" name="Content Placeholder 2"/>
          <p:cNvSpPr>
            <a:spLocks noGrp="1"/>
          </p:cNvSpPr>
          <p:nvPr>
            <p:ph sz="quarter" idx="1"/>
          </p:nvPr>
        </p:nvSpPr>
        <p:spPr>
          <a:xfrm>
            <a:off x="609600" y="2362200"/>
            <a:ext cx="8153400" cy="3200400"/>
          </a:xfrm>
        </p:spPr>
        <p:txBody>
          <a:bodyPr>
            <a:noAutofit/>
          </a:bodyPr>
          <a:lstStyle/>
          <a:p>
            <a:endParaRPr lang="en-US" sz="3600" dirty="0" smtClean="0"/>
          </a:p>
          <a:p>
            <a:endParaRPr lang="en-US" sz="36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055" y="1600200"/>
            <a:ext cx="8305800" cy="6420278"/>
          </a:xfrm>
          <a:prstGeom prst="rect">
            <a:avLst/>
          </a:prstGeom>
        </p:spPr>
      </p:pic>
    </p:spTree>
    <p:extLst>
      <p:ext uri="{BB962C8B-B14F-4D97-AF65-F5344CB8AC3E}">
        <p14:creationId xmlns:p14="http://schemas.microsoft.com/office/powerpoint/2010/main" val="352113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IAIA RETENTION </a:t>
            </a:r>
            <a:r>
              <a:rPr lang="en-US" dirty="0"/>
              <a:t>PLAN</a:t>
            </a:r>
          </a:p>
        </p:txBody>
      </p:sp>
      <p:sp>
        <p:nvSpPr>
          <p:cNvPr id="3" name="Content Placeholder 2"/>
          <p:cNvSpPr>
            <a:spLocks noGrp="1"/>
          </p:cNvSpPr>
          <p:nvPr>
            <p:ph sz="quarter" idx="1"/>
          </p:nvPr>
        </p:nvSpPr>
        <p:spPr>
          <a:xfrm>
            <a:off x="609600" y="2362200"/>
            <a:ext cx="8153400" cy="3200400"/>
          </a:xfrm>
        </p:spPr>
        <p:txBody>
          <a:bodyPr>
            <a:noAutofit/>
          </a:bodyPr>
          <a:lstStyle/>
          <a:p>
            <a:endParaRPr lang="en-US" sz="3600" dirty="0" smtClean="0"/>
          </a:p>
          <a:p>
            <a:endParaRPr lang="en-US" sz="36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
            <a:ext cx="8399930" cy="6490855"/>
          </a:xfrm>
          <a:prstGeom prst="rect">
            <a:avLst/>
          </a:prstGeom>
        </p:spPr>
      </p:pic>
    </p:spTree>
    <p:extLst>
      <p:ext uri="{BB962C8B-B14F-4D97-AF65-F5344CB8AC3E}">
        <p14:creationId xmlns:p14="http://schemas.microsoft.com/office/powerpoint/2010/main" val="1777944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MODEL </a:t>
            </a:r>
            <a:endParaRPr lang="en-US" dirty="0"/>
          </a:p>
        </p:txBody>
      </p:sp>
      <p:sp>
        <p:nvSpPr>
          <p:cNvPr id="3" name="Content Placeholder 2"/>
          <p:cNvSpPr>
            <a:spLocks noGrp="1"/>
          </p:cNvSpPr>
          <p:nvPr>
            <p:ph sz="quarter" idx="1"/>
          </p:nvPr>
        </p:nvSpPr>
        <p:spPr>
          <a:xfrm>
            <a:off x="533400" y="1600200"/>
            <a:ext cx="8153400" cy="3200400"/>
          </a:xfrm>
        </p:spPr>
        <p:txBody>
          <a:bodyPr>
            <a:noAutofit/>
          </a:bodyPr>
          <a:lstStyle/>
          <a:p>
            <a:r>
              <a:rPr lang="en-US" sz="2800" dirty="0" smtClean="0"/>
              <a:t>A Logic Model is one of a variety of ways to format a Retention Plan, and it is the model that was adopted by the TCU group under the </a:t>
            </a:r>
            <a:r>
              <a:rPr lang="en-US" sz="2800" dirty="0" err="1" smtClean="0"/>
              <a:t>Walmart</a:t>
            </a:r>
            <a:r>
              <a:rPr lang="en-US" sz="2800" dirty="0" smtClean="0"/>
              <a:t> grant </a:t>
            </a:r>
          </a:p>
          <a:p>
            <a:endParaRPr lang="en-US" sz="3600"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048000"/>
            <a:ext cx="4648200" cy="3486150"/>
          </a:xfrm>
          <a:prstGeom prst="rect">
            <a:avLst/>
          </a:prstGeom>
          <a:ln>
            <a:noFill/>
          </a:ln>
          <a:effectLst>
            <a:softEdge rad="112500"/>
          </a:effectLst>
        </p:spPr>
      </p:pic>
    </p:spTree>
    <p:extLst>
      <p:ext uri="{BB962C8B-B14F-4D97-AF65-F5344CB8AC3E}">
        <p14:creationId xmlns:p14="http://schemas.microsoft.com/office/powerpoint/2010/main" val="3336015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F13D8718B4349AA0C54D1FBC22748" ma:contentTypeVersion="2" ma:contentTypeDescription="Create a new document." ma:contentTypeScope="" ma:versionID="dfd72afa7f919d97c5e8ddd0d641d4a0">
  <xsd:schema xmlns:xsd="http://www.w3.org/2001/XMLSchema" xmlns:xs="http://www.w3.org/2001/XMLSchema" xmlns:p="http://schemas.microsoft.com/office/2006/metadata/properties" xmlns:ns2="883de5d1-f789-4d3a-8862-b6fadebe4854" targetNamespace="http://schemas.microsoft.com/office/2006/metadata/properties" ma:root="true" ma:fieldsID="cd8ac40ad8fef01ac2bbf5437265a855" ns2:_="">
    <xsd:import namespace="883de5d1-f789-4d3a-8862-b6fadebe4854"/>
    <xsd:element name="properties">
      <xsd:complexType>
        <xsd:sequence>
          <xsd:element name="documentManagement">
            <xsd:complexType>
              <xsd:all>
                <xsd:element ref="ns2:Description0" minOccurs="0"/>
                <xsd:element ref="ns2:Date_x0020_Pso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de5d1-f789-4d3a-8862-b6fadebe4854"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simpleType>
    </xsd:element>
    <xsd:element name="Date_x0020_Psoted" ma:index="9" nillable="true" ma:displayName="Date Posted" ma:default="2015-08-24T00:00:00Z" ma:format="DateOnly" ma:internalName="Date_x0020_Pso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83de5d1-f789-4d3a-8862-b6fadebe4854" xsi:nil="true"/>
    <Date_x0020_Psoted xmlns="883de5d1-f789-4d3a-8862-b6fadebe4854">2013-08-24T04:00:00+00:00</Date_x0020_Psoted>
  </documentManagement>
</p:properties>
</file>

<file path=customXml/itemProps1.xml><?xml version="1.0" encoding="utf-8"?>
<ds:datastoreItem xmlns:ds="http://schemas.openxmlformats.org/officeDocument/2006/customXml" ds:itemID="{3664FDE3-462B-4C86-9414-B1FD89ADB15C}"/>
</file>

<file path=customXml/itemProps2.xml><?xml version="1.0" encoding="utf-8"?>
<ds:datastoreItem xmlns:ds="http://schemas.openxmlformats.org/officeDocument/2006/customXml" ds:itemID="{40448515-33A8-4C73-B808-0C72FA856115}"/>
</file>

<file path=customXml/itemProps3.xml><?xml version="1.0" encoding="utf-8"?>
<ds:datastoreItem xmlns:ds="http://schemas.openxmlformats.org/officeDocument/2006/customXml" ds:itemID="{F98D21CC-4B02-427C-9E20-8974FC2C4DFA}"/>
</file>

<file path=docProps/app.xml><?xml version="1.0" encoding="utf-8"?>
<Properties xmlns="http://schemas.openxmlformats.org/officeDocument/2006/extended-properties" xmlns:vt="http://schemas.openxmlformats.org/officeDocument/2006/docPropsVTypes">
  <Template>Median</Template>
  <TotalTime>1499</TotalTime>
  <Words>696</Words>
  <Application>Microsoft Office PowerPoint</Application>
  <PresentationFormat>On-screen Show (4:3)</PresentationFormat>
  <Paragraphs>123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Effective Practices:  Retention plans</vt:lpstr>
      <vt:lpstr>OVERVIEW</vt:lpstr>
      <vt:lpstr>WALMART COLLABORATIVE</vt:lpstr>
      <vt:lpstr>ILISAGVIK’S FINAL GOALS</vt:lpstr>
      <vt:lpstr>RETENTION PLANS –  PURPOSE</vt:lpstr>
      <vt:lpstr>RETENTION PLANS –  PURPOSE and KEY COMPONENTS</vt:lpstr>
      <vt:lpstr>IAIA RETENTION PLAN</vt:lpstr>
      <vt:lpstr>IAIA RETENTION PLAN</vt:lpstr>
      <vt:lpstr>LOGIC MODEL </vt:lpstr>
      <vt:lpstr>LOGIC MODEL </vt:lpstr>
      <vt:lpstr>ILISAGVIK RETENTION PLAN</vt:lpstr>
      <vt:lpstr>ILISAGVIK RETENTION PLAN</vt:lpstr>
      <vt:lpstr>KEY OUTCOMES</vt:lpstr>
      <vt:lpstr>LESSONS LEARNED and RECOMMENDATIONS</vt:lpstr>
      <vt:lpstr>LESSONS LEARNED and RECOMMENDATIONS</vt:lpstr>
      <vt:lpstr>LESSONS LEARNED and RECOMMENDATIONS</vt:lpstr>
      <vt:lpstr>LESSONS LEARNED and RECOMMENDATIONS</vt:lpstr>
      <vt:lpstr>LESSONS LEARNED and RECOMMENDATIONS</vt:lpstr>
      <vt:lpstr>LESSONS LEARNED and RECOMMENDATIONS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Jeminie Shell</dc:creator>
  <cp:lastModifiedBy>Jeminie Shell</cp:lastModifiedBy>
  <cp:revision>34</cp:revision>
  <dcterms:created xsi:type="dcterms:W3CDTF">2013-08-08T18:04:36Z</dcterms:created>
  <dcterms:modified xsi:type="dcterms:W3CDTF">2013-08-09T20:38:17Z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0x010100679F13D8718B4349AA0C54D1FBC22748</vt:lpwstr>
  </property>
</Properties>
</file>